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70" r:id="rId5"/>
    <p:sldId id="267" r:id="rId6"/>
    <p:sldId id="259" r:id="rId7"/>
    <p:sldId id="272" r:id="rId8"/>
    <p:sldId id="271" r:id="rId9"/>
    <p:sldId id="268" r:id="rId10"/>
    <p:sldId id="260" r:id="rId11"/>
    <p:sldId id="269" r:id="rId12"/>
    <p:sldId id="261" r:id="rId13"/>
    <p:sldId id="280" r:id="rId14"/>
    <p:sldId id="279" r:id="rId15"/>
    <p:sldId id="277" r:id="rId16"/>
    <p:sldId id="263" r:id="rId17"/>
    <p:sldId id="278" r:id="rId18"/>
    <p:sldId id="274" r:id="rId19"/>
    <p:sldId id="275" r:id="rId20"/>
    <p:sldId id="273" r:id="rId21"/>
    <p:sldId id="265" r:id="rId22"/>
    <p:sldId id="266" r:id="rId23"/>
    <p:sldId id="276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Nunit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10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24ae354c7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24ae354c7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24ae354c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24ae354c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24ae354c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24ae354c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24ae354c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24ae354c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24ae354c7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24ae354c7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24ae354c7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24ae354c7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24ae354c7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24ae354c7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36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24ae354c7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24ae354c7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17/06/relationships/model3d" Target="../media/model3d2.glb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cket-lint.com/gadgets/news/130380-future-batteries-coming-soon-charge-in-seconds-last-months-and-power-over-the-ai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atteryuniversity.com/learn/article/when_was_the_battery_invented#:~:text=Invention%20of%20the%20Rechargeable%20Battery&amp;text=In%201859%2C%20the%20French%20physician,that%20is%20still%20used%20today" TargetMode="External"/><Relationship Id="rId5" Type="http://schemas.openxmlformats.org/officeDocument/2006/relationships/hyperlink" Target="https://news.stanford.edu/2020/06/22/new-electrolyte-design-may-lead-better-batteries-electric-vehicles/" TargetMode="External"/><Relationship Id="rId4" Type="http://schemas.openxmlformats.org/officeDocument/2006/relationships/hyperlink" Target="https://libraries.mit.edu/collections/vail-collection/topics/electricity/the-voltaic-pile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0" y="1822824"/>
            <a:ext cx="5361300" cy="15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Developments in Modern Battery Design and Charging</a:t>
            </a:r>
            <a:endParaRPr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413143"/>
            <a:ext cx="53613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</a:t>
            </a:r>
            <a:r>
              <a:rPr lang="e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EECE 592-01</a:t>
            </a:r>
            <a:endParaRPr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Dr. Mauro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By: Dean Riccio</a:t>
            </a:r>
            <a:endParaRPr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Aa Battery">
                <a:extLst>
                  <a:ext uri="{FF2B5EF4-FFF2-40B4-BE49-F238E27FC236}">
                    <a16:creationId xmlns:a16="http://schemas.microsoft.com/office/drawing/2014/main" id="{4B34EEFF-4195-4B71-B6CC-0020C6013A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7170582"/>
                  </p:ext>
                </p:extLst>
              </p:nvPr>
            </p:nvGraphicFramePr>
            <p:xfrm rot="16200000">
              <a:off x="1250602" y="2890560"/>
              <a:ext cx="1037440" cy="294099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037440" cy="2940999"/>
                    </a:xfrm>
                    <a:prstGeom prst="rect">
                      <a:avLst/>
                    </a:prstGeom>
                  </am3d:spPr>
                  <am3d:camera>
                    <am3d:pos x="0" y="0" z="503956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2095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348216" ay="-2284191" az="-25333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1123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Aa Battery">
                <a:extLst>
                  <a:ext uri="{FF2B5EF4-FFF2-40B4-BE49-F238E27FC236}">
                    <a16:creationId xmlns:a16="http://schemas.microsoft.com/office/drawing/2014/main" id="{4B34EEFF-4195-4B71-B6CC-0020C6013A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50602" y="2890560"/>
                <a:ext cx="1037440" cy="2940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Power Plug 2">
                <a:extLst>
                  <a:ext uri="{FF2B5EF4-FFF2-40B4-BE49-F238E27FC236}">
                    <a16:creationId xmlns:a16="http://schemas.microsoft.com/office/drawing/2014/main" id="{CC4E2EB5-D5C6-4FB8-9C1A-547B7780D8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0016979"/>
                  </p:ext>
                </p:extLst>
              </p:nvPr>
            </p:nvGraphicFramePr>
            <p:xfrm rot="18056045">
              <a:off x="7136860" y="3180606"/>
              <a:ext cx="1929714" cy="1904070"/>
            </p:xfrm>
            <a:graphic>
              <a:graphicData uri="http://schemas.microsoft.com/office/drawing/2017/model3d">
                <am3d:model3d r:embed="rId5">
                  <am3d:spPr>
                    <a:xfrm rot="18056045">
                      <a:off x="0" y="0"/>
                      <a:ext cx="1929714" cy="1904070"/>
                    </a:xfrm>
                    <a:prstGeom prst="rect">
                      <a:avLst/>
                    </a:prstGeom>
                  </am3d:spPr>
                  <am3d:camera>
                    <am3d:pos x="0" y="0" z="656096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4136" d="1000000"/>
                    <am3d:preTrans dx="403897" dy="-7233352" dz="-585780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59251" ay="582819" az="-34719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613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Power Plug 2">
                <a:extLst>
                  <a:ext uri="{FF2B5EF4-FFF2-40B4-BE49-F238E27FC236}">
                    <a16:creationId xmlns:a16="http://schemas.microsoft.com/office/drawing/2014/main" id="{CC4E2EB5-D5C6-4FB8-9C1A-547B7780D8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8056045">
                <a:off x="7136860" y="3180606"/>
                <a:ext cx="1929714" cy="190407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819150" y="399033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Charging Methods</a:t>
            </a:r>
            <a:endParaRPr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819150" y="1063862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Depending on the battery type selected and ratings will ultimately determine what charger is needed to properly charge the battery. 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general rule of thumb is to never mix and match different chargers for different types of batteries.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86623C-CFA2-4D2D-8DF4-E0B5885C5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064" y="2834372"/>
            <a:ext cx="4286250" cy="2095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169FAD-9A88-4845-978F-4D832CEB1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88" y="2093638"/>
            <a:ext cx="2143125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11DD-7BCF-4D9F-9F49-CC28AFFB1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355647"/>
            <a:ext cx="7505700" cy="9546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Charging Methods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DED8E-9B87-404A-89B0-2D812A609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1443662"/>
            <a:ext cx="7505700" cy="2448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rechargeable batteries include labels with steady charge and fast charge ratings.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Batteries are also often labeled with the milliamp hours they contain.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BE095-A508-4899-AC41-75F32424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5" y="2431634"/>
            <a:ext cx="33337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46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819149" y="845600"/>
            <a:ext cx="7697529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Developments In Modern Battery Design And Charging</a:t>
            </a: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Google Shape;159;p18"/>
          <p:cNvSpPr txBox="1">
            <a:spLocks noGrp="1"/>
          </p:cNvSpPr>
          <p:nvPr>
            <p:ph type="body" idx="1"/>
          </p:nvPr>
        </p:nvSpPr>
        <p:spPr>
          <a:xfrm>
            <a:off x="819151" y="1586688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charging and wireless charging are two examples of recent technology that has improved the way consumers can charge their batteries. 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charging, while still a relatively new concept has made a lot of progress in the last couple of years.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9648C2-0C44-4A7A-9141-5D242D816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5" y="2989374"/>
            <a:ext cx="3678865" cy="1939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729839-F0EF-4D67-AEAF-4E650847D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423" y="2817629"/>
            <a:ext cx="3763926" cy="21109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AF9F-0EC2-4640-9A4B-A07C7C1D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49" y="492129"/>
            <a:ext cx="7505700" cy="9546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Charging With USB Power Delivery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99114-12ED-4ED8-BD08-34EF705E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229" y="1061064"/>
            <a:ext cx="5725609" cy="1763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ED28DC-857E-41C0-9474-33A9A8EFD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229" y="2931968"/>
            <a:ext cx="5725609" cy="194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08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0CCD-3B5B-44A2-A2D5-2E7F0BEB3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11" y="611684"/>
            <a:ext cx="7505700" cy="9546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Charging A Lithium-Ion Battery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758DE-3698-47E8-ACBF-1DD298AA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655" y="2467177"/>
            <a:ext cx="4241205" cy="2459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EC2AE-6ACD-4E58-87B2-D19BD81A06BB}"/>
              </a:ext>
            </a:extLst>
          </p:cNvPr>
          <p:cNvSpPr txBox="1"/>
          <p:nvPr/>
        </p:nvSpPr>
        <p:spPr>
          <a:xfrm>
            <a:off x="904211" y="1566284"/>
            <a:ext cx="7505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Charging a Lithium-Ion battery is generally split into two phases: the constant current and the constant voltage phase.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lithium-ion battery has a nominal peak voltage of around 4.2V.</a:t>
            </a:r>
          </a:p>
        </p:txBody>
      </p:sp>
    </p:spTree>
    <p:extLst>
      <p:ext uri="{BB962C8B-B14F-4D97-AF65-F5344CB8AC3E}">
        <p14:creationId xmlns:p14="http://schemas.microsoft.com/office/powerpoint/2010/main" val="2096020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E435-4E03-4AD9-B455-4A004086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Battery Designs/Chargers In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225E9-566E-4D2E-9897-65E4CFD7A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974" y="3333835"/>
            <a:ext cx="2411952" cy="1604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03BFF5-679C-4636-8D77-F34E9FE1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29" y="3343301"/>
            <a:ext cx="2893254" cy="1604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C549F-0F04-4EB4-9E83-8D2428DD7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226" y="3343301"/>
            <a:ext cx="2430945" cy="15948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6CD682-1A88-404E-8BFE-FFFE0FAA3717}"/>
              </a:ext>
            </a:extLst>
          </p:cNvPr>
          <p:cNvSpPr txBox="1"/>
          <p:nvPr/>
        </p:nvSpPr>
        <p:spPr>
          <a:xfrm>
            <a:off x="819150" y="1573619"/>
            <a:ext cx="75912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StoreDot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creating a battery charger that can charge the battery of a cell phone in 60 seconds.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Mike Zimmerman at Tuffs University is developing a safer alternative to lithium-ion batteries.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Vertically aligned carbon nanotube electrodes, allows a reduction in carbon emissions.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78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819150" y="438161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Nickel Metal Hydride/Nickel Cadmium Charger Demonstration</a:t>
            </a:r>
            <a:endParaRPr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text, green&#10;&#10;Description automatically generated">
            <a:extLst>
              <a:ext uri="{FF2B5EF4-FFF2-40B4-BE49-F238E27FC236}">
                <a16:creationId xmlns:a16="http://schemas.microsoft.com/office/drawing/2014/main" id="{061D4852-7205-45FF-8642-BD84774B8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97" y="2684335"/>
            <a:ext cx="2073348" cy="1111246"/>
          </a:xfrm>
          <a:prstGeom prst="rect">
            <a:avLst/>
          </a:prstGeom>
        </p:spPr>
      </p:pic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377B6EB-EF4C-4FDA-AEBF-9FD3B79A8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312" y="1898029"/>
            <a:ext cx="1255580" cy="2641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F16542-96D7-4723-971F-7CEF08815986}"/>
              </a:ext>
            </a:extLst>
          </p:cNvPr>
          <p:cNvSpPr txBox="1"/>
          <p:nvPr/>
        </p:nvSpPr>
        <p:spPr>
          <a:xfrm>
            <a:off x="596681" y="1441878"/>
            <a:ext cx="195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Nickel Metal Hydride 9V Rechargeable Battery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94B9D-E906-4541-9B4E-8FDC9CFAEAB7}"/>
              </a:ext>
            </a:extLst>
          </p:cNvPr>
          <p:cNvSpPr txBox="1"/>
          <p:nvPr/>
        </p:nvSpPr>
        <p:spPr>
          <a:xfrm>
            <a:off x="3750272" y="1450454"/>
            <a:ext cx="1643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Ni-MH/Ni-Cd Charger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96B11B-FDC6-40DB-B2CB-49CD34BE4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733" y="1898029"/>
            <a:ext cx="1870489" cy="26415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47E8D6-010E-4E25-AC74-A8FAFC3C9E9F}"/>
              </a:ext>
            </a:extLst>
          </p:cNvPr>
          <p:cNvSpPr txBox="1"/>
          <p:nvPr/>
        </p:nvSpPr>
        <p:spPr>
          <a:xfrm>
            <a:off x="6973365" y="1506895"/>
            <a:ext cx="1643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Components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E207AB-64D3-451A-B658-37E948E92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295" y="1909391"/>
            <a:ext cx="1720565" cy="26301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6776-6B38-4F97-8F14-87EE38CD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Determining the layout of the circuit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12A177-D708-4498-AF8D-7B3E8B3DC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600" y="1486126"/>
            <a:ext cx="4806942" cy="23783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78E561-E390-4E31-A689-964784A6B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600" y="4227327"/>
            <a:ext cx="4806943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1F453-A64C-4F23-9F48-16952AEC8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357" y="1486126"/>
            <a:ext cx="2801671" cy="330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75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FE34-8707-437F-9619-921820BE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845600"/>
            <a:ext cx="7828300" cy="954600"/>
          </a:xfrm>
        </p:spPr>
        <p:txBody>
          <a:bodyPr/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Clipper Circuit With Bias Voltage -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7E485-50D1-404D-BA86-6DEEAAABE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11" y="1826143"/>
            <a:ext cx="3819202" cy="1759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144FF3-62B2-4615-9E78-F1397D89C5A5}"/>
              </a:ext>
            </a:extLst>
          </p:cNvPr>
          <p:cNvSpPr txBox="1"/>
          <p:nvPr/>
        </p:nvSpPr>
        <p:spPr>
          <a:xfrm>
            <a:off x="819150" y="3785754"/>
            <a:ext cx="311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Pspice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Schematic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9D7C8E-7C80-4E4D-9BFF-9A6BAC36B6DD}"/>
              </a:ext>
            </a:extLst>
          </p:cNvPr>
          <p:cNvSpPr txBox="1"/>
          <p:nvPr/>
        </p:nvSpPr>
        <p:spPr>
          <a:xfrm>
            <a:off x="5532553" y="3780156"/>
            <a:ext cx="311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Current at R1/R4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C1C826-2730-499F-8243-63F21571E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791" y="1982785"/>
            <a:ext cx="5036003" cy="157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27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0E7D-2E5B-485B-B087-DFB427EF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And Output Of Clipper Circuit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ADEC9B-CABB-4DF5-AE95-70DD9C6B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126" y="1497863"/>
            <a:ext cx="4189228" cy="1411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D29D7C-3DE8-4BB5-A5F7-816CBB0D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46" y="1497863"/>
            <a:ext cx="4483154" cy="141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94E19-AD41-40E3-A6F8-E454FAB46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3088448"/>
            <a:ext cx="3582725" cy="17510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A91BBB-3D38-4B5B-9BBE-483BB6419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336" y="3304525"/>
            <a:ext cx="3838807" cy="11944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CC9EC3-030D-4DCE-96F9-E969079DA70E}"/>
              </a:ext>
            </a:extLst>
          </p:cNvPr>
          <p:cNvSpPr txBox="1"/>
          <p:nvPr/>
        </p:nvSpPr>
        <p:spPr>
          <a:xfrm>
            <a:off x="2312800" y="2934559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C8D5C1-0D64-4A4D-BCEE-C64BAC6C426B}"/>
              </a:ext>
            </a:extLst>
          </p:cNvPr>
          <p:cNvSpPr txBox="1"/>
          <p:nvPr/>
        </p:nvSpPr>
        <p:spPr>
          <a:xfrm>
            <a:off x="6261022" y="2934558"/>
            <a:ext cx="206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9V Battery Output (DC)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97921F-6251-4287-BDF4-A7C39663AE76}"/>
              </a:ext>
            </a:extLst>
          </p:cNvPr>
          <p:cNvSpPr txBox="1"/>
          <p:nvPr/>
        </p:nvSpPr>
        <p:spPr>
          <a:xfrm>
            <a:off x="1696112" y="4531699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Measuring </a:t>
            </a:r>
            <a:r>
              <a:rPr lang="en-US" dirty="0" err="1"/>
              <a:t>Vout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3552C6-A607-4848-8B9B-F24B30C250BB}"/>
              </a:ext>
            </a:extLst>
          </p:cNvPr>
          <p:cNvSpPr txBox="1"/>
          <p:nvPr/>
        </p:nvSpPr>
        <p:spPr>
          <a:xfrm>
            <a:off x="6675694" y="4531538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4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 Of The Electric Battery</a:t>
            </a:r>
            <a:endParaRPr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541351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electric battery was developed and improved upon during the 19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century, but the first battery was believed to be invented during the Parthian period between 250 BCE and  250 CE.</a:t>
            </a:r>
          </a:p>
          <a:p>
            <a:pPr marL="285750" indent="-285750">
              <a:spcAft>
                <a:spcPts val="160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was designed using a clay filled jar and an iron rod was surround by a copper cylinder. </a:t>
            </a:r>
          </a:p>
          <a:p>
            <a:pPr marL="285750" indent="-285750">
              <a:spcAft>
                <a:spcPts val="1600"/>
              </a:spcAft>
            </a:pPr>
            <a:endParaRPr lang="en-US" dirty="0"/>
          </a:p>
        </p:txBody>
      </p:sp>
      <p:pic>
        <p:nvPicPr>
          <p:cNvPr id="2056" name="Picture 8" descr="Iran Chamber Society: History of Iran: Parthian Battery (Ancient Iranians,  The Inventors of Battery)">
            <a:extLst>
              <a:ext uri="{FF2B5EF4-FFF2-40B4-BE49-F238E27FC236}">
                <a16:creationId xmlns:a16="http://schemas.microsoft.com/office/drawing/2014/main" id="{2FB0682D-C09F-4D8E-8C91-35FCFEFB5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096" y="2690370"/>
            <a:ext cx="2339163" cy="225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mith College Museum of Ancient Inventions: Baghdad Battery">
            <a:extLst>
              <a:ext uri="{FF2B5EF4-FFF2-40B4-BE49-F238E27FC236}">
                <a16:creationId xmlns:a16="http://schemas.microsoft.com/office/drawing/2014/main" id="{89A05BF1-4B00-4473-A9EA-EB4A0D72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259" y="2692075"/>
            <a:ext cx="3149453" cy="225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DA335-5A74-4803-B243-350DD4D1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 Charge Rating Of The Battery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DE9D9-F39F-49EA-A93B-482E9528C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1703646"/>
            <a:ext cx="7505700" cy="2448000"/>
          </a:xfrm>
        </p:spPr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Depending on the manufacturer and company producing the battery may give different results in terms of charge time.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 Time = Battery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capacity / mA charge rate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my battery, the rating would be: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 Time = 250mAh/25mA = 10 hours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E9170-4F22-44E8-A450-D98ED2F71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542" y="3329157"/>
            <a:ext cx="2078916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76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 lang="en-US" dirty="0"/>
          </a:p>
          <a:p>
            <a:pPr marL="285750" indent="-285750">
              <a:spcAft>
                <a:spcPts val="1600"/>
              </a:spcAft>
            </a:pPr>
            <a:endParaRPr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7FEDDF8-1553-4F03-9505-469320500A46}"/>
              </a:ext>
            </a:extLst>
          </p:cNvPr>
          <p:cNvSpPr txBox="1">
            <a:spLocks/>
          </p:cNvSpPr>
          <p:nvPr/>
        </p:nvSpPr>
        <p:spPr>
          <a:xfrm>
            <a:off x="819150" y="1574322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batteries existing for thousands of years, the fundamental design of a battery has ultimately unchanged.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Todays generation offers many different battery types, including wireless, li-po, alkaline, rechargeable, non rechargeable.</a:t>
            </a:r>
          </a:p>
          <a:p>
            <a:pPr marL="14605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Pp3 9V Transistor Battery">
                <a:extLst>
                  <a:ext uri="{FF2B5EF4-FFF2-40B4-BE49-F238E27FC236}">
                    <a16:creationId xmlns:a16="http://schemas.microsoft.com/office/drawing/2014/main" id="{0D396F2D-6957-497B-94FA-A3D57E51E4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8611209"/>
                  </p:ext>
                </p:extLst>
              </p:nvPr>
            </p:nvGraphicFramePr>
            <p:xfrm rot="16200000">
              <a:off x="3656536" y="2418945"/>
              <a:ext cx="1830928" cy="3045920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830928" cy="3045920"/>
                    </a:xfrm>
                    <a:prstGeom prst="rect">
                      <a:avLst/>
                    </a:prstGeom>
                  </am3d:spPr>
                  <am3d:camera>
                    <am3d:pos x="0" y="0" z="543681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71632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958592" ay="-24617" az="-1577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484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Pp3 9V Transistor Battery">
                <a:extLst>
                  <a:ext uri="{FF2B5EF4-FFF2-40B4-BE49-F238E27FC236}">
                    <a16:creationId xmlns:a16="http://schemas.microsoft.com/office/drawing/2014/main" id="{0D396F2D-6957-497B-94FA-A3D57E51E4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656536" y="2418945"/>
                <a:ext cx="1830928" cy="304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819150" y="344666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1"/>
          </p:nvPr>
        </p:nvSpPr>
        <p:spPr>
          <a:xfrm>
            <a:off x="819150" y="821966"/>
            <a:ext cx="7505700" cy="4321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https://www.pocket-lint.com/gadgets/news/130380-future-batteries-coming-soon-charge-in-seconds-last-months-and-power-over-the-air</a:t>
            </a:r>
            <a:endParaRPr lang="en-US" sz="10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600"/>
              </a:spcAft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https://circuitdigest.com/tutorial/diode-clipper-circuitsG</a:t>
            </a:r>
          </a:p>
          <a:p>
            <a:pPr marL="285750" indent="-285750">
              <a:spcAft>
                <a:spcPts val="1600"/>
              </a:spcAft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https://www.androidauthority.com/fast-charging-explained-889780/G</a:t>
            </a:r>
          </a:p>
          <a:p>
            <a:pPr marL="285750" indent="-285750">
              <a:spcAft>
                <a:spcPts val="1600"/>
              </a:spcAft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https://components101.com/articles/different-types-of-batteries-and-their-uses</a:t>
            </a:r>
          </a:p>
          <a:p>
            <a:pPr marL="285750" indent="-285750">
              <a:spcAft>
                <a:spcPts val="1600"/>
              </a:spcAft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https://www.computerworld.com/article/3235176/wireless-charging-explained-what-is-it-and-how-does-it-work.html</a:t>
            </a:r>
          </a:p>
          <a:p>
            <a:pPr marL="285750" indent="-285750">
              <a:spcAft>
                <a:spcPts val="1600"/>
              </a:spcAft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https://www.digitaltrends.com/mobile/how-does-fast-charging-work/</a:t>
            </a:r>
          </a:p>
          <a:p>
            <a:pPr marL="285750" indent="-285750">
              <a:spcAft>
                <a:spcPts val="1600"/>
              </a:spcAft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https://libraries.mit.edu/collections/vail-collection/topics/electricity/the-voltaic-pile/</a:t>
            </a:r>
            <a:endParaRPr lang="en-US" sz="10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600"/>
              </a:spcAft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https://news.stanford.edu/2020/06/22/new-electrolyte-design-may-lead-better-batteries-electric-vehicles/</a:t>
            </a:r>
            <a:endParaRPr lang="en-US" sz="10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600"/>
              </a:spcAft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https://batteryuniversity.com/learn/article/when_was_the_battery_invented#:~:text=Invention%20of%20the%20Rechargeable%20Battery&amp;text=In%201859%2C%20the%20French%20physician,that%20is%20still%20used%20today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spcAft>
                <a:spcPts val="1600"/>
              </a:spcAft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https://www.explainthatstuff.com/how-battery-chargers-work.html#:~:text=NiMH%20batteries%20can%20be%20fast,rapid%20nicad%20charger%20may%20overcharge</a:t>
            </a:r>
          </a:p>
          <a:p>
            <a:pPr marL="285750" indent="-285750">
              <a:spcAft>
                <a:spcPts val="1600"/>
              </a:spcAft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600"/>
              </a:spcAft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60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A9D6-4CED-46AD-9D80-C0DD8FEC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1228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819150" y="406559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 Continued</a:t>
            </a:r>
            <a:endParaRPr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819150" y="111661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1791 Luigi Galvani was an Italian scientists who discovered frog legs  would contract when forming a circuit with two different types of metal. Galvani then created the term “animal electricity” as a result of the experiment.</a:t>
            </a:r>
          </a:p>
          <a:p>
            <a:pPr marL="285750" indent="-285750">
              <a:spcAft>
                <a:spcPts val="160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Alessandro Volta disagreed and thought that Galvani's experiment was a result of the two different types of metals working with the frog legs between them.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B4C60-741F-44B9-ACD8-BF691769B74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3969" y="2598420"/>
            <a:ext cx="3286385" cy="2335063"/>
          </a:xfrm>
          <a:prstGeom prst="rect">
            <a:avLst/>
          </a:prstGeom>
        </p:spPr>
      </p:pic>
      <p:pic>
        <p:nvPicPr>
          <p:cNvPr id="3074" name="Picture 2" descr="Color online) (a) Schematic illustration of a voltaic pile. (b)... |  Download Scientific Diagram">
            <a:extLst>
              <a:ext uri="{FF2B5EF4-FFF2-40B4-BE49-F238E27FC236}">
                <a16:creationId xmlns:a16="http://schemas.microsoft.com/office/drawing/2014/main" id="{B96C2CDB-347C-4C81-80BB-397D03F3E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535" y="2660122"/>
            <a:ext cx="4793917" cy="227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81BBE-2E75-4E9A-9C9B-DA32FC53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To Volta’s Original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1F8D9-EE74-4BE8-9A63-797369B43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1627750"/>
            <a:ext cx="7505700" cy="2448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William Cruickshank had the first electric battery created for mass production by 1802. Cruickshank used zinc and copper plates and filled the wooden box with an electrolytic solution.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copper was the positive terminal of the battery, while the zinc was the negative terminal.</a:t>
            </a:r>
          </a:p>
          <a:p>
            <a:endParaRPr lang="en-US" dirty="0"/>
          </a:p>
        </p:txBody>
      </p:sp>
      <p:pic>
        <p:nvPicPr>
          <p:cNvPr id="4098" name="Picture 2" descr="Trough Battery | ClipArt ETC">
            <a:extLst>
              <a:ext uri="{FF2B5EF4-FFF2-40B4-BE49-F238E27FC236}">
                <a16:creationId xmlns:a16="http://schemas.microsoft.com/office/drawing/2014/main" id="{0C9F75B9-4357-4AA2-AB99-31AC61EA3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918" y="3214725"/>
            <a:ext cx="3917955" cy="172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001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4124F-159B-4D44-A972-4429B89E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First Rechargeable Battery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CE32F-C8A0-48D9-A3A7-79F857478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1486932"/>
            <a:ext cx="7505700" cy="2448000"/>
          </a:xfrm>
        </p:spPr>
        <p:txBody>
          <a:bodyPr/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by Gaston 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Plant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é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in 1859  using a lead acid system.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Plant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é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discovered that a lead acid battery could be charged by passing reverse current with the battery containing lead anodes and dioxide cathodes. 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Developments upon rechargeable batteries continued, with the nickel-cadmium battery being created in 1899 by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Waldmar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Junger.</a:t>
            </a:r>
          </a:p>
        </p:txBody>
      </p:sp>
      <p:pic>
        <p:nvPicPr>
          <p:cNvPr id="5122" name="Picture 2" descr="Early rechargeable battery experiments — Science Learning Hub">
            <a:extLst>
              <a:ext uri="{FF2B5EF4-FFF2-40B4-BE49-F238E27FC236}">
                <a16:creationId xmlns:a16="http://schemas.microsoft.com/office/drawing/2014/main" id="{787BBEE5-991C-4511-A358-781123BD7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55" y="2934586"/>
            <a:ext cx="2602444" cy="198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ASTON PLANTE">
            <a:extLst>
              <a:ext uri="{FF2B5EF4-FFF2-40B4-BE49-F238E27FC236}">
                <a16:creationId xmlns:a16="http://schemas.microsoft.com/office/drawing/2014/main" id="{CF81BC89-60DB-4C02-9CC6-A30833D5A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204" y="3168502"/>
            <a:ext cx="3921852" cy="17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8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819150" y="408899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Batteries</a:t>
            </a:r>
            <a:endParaRPr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819150" y="1203916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todays technology and electronics, there are many different battery types that can be used depending on the application.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include lithium ion, lead acid, nickel metal hydride, alkaline, and lithium polymer.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52" name="Picture 8" descr="Types of Batteries and Their Uses | KaRaTec Power Supply">
            <a:extLst>
              <a:ext uri="{FF2B5EF4-FFF2-40B4-BE49-F238E27FC236}">
                <a16:creationId xmlns:a16="http://schemas.microsoft.com/office/drawing/2014/main" id="{5547033B-B857-46F3-9C38-C6535F42B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461" y="2571751"/>
            <a:ext cx="3513415" cy="233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7316-8E5D-4229-A4F7-FEEF7380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736694"/>
            <a:ext cx="7505700" cy="954600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Each Battery Type – Non-Rechargeable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8A4D1-1539-494A-959C-2C2893F118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0629" y="1322900"/>
            <a:ext cx="1871141" cy="1871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2B68F-7B07-4633-8212-3C545F80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249" y="1367882"/>
            <a:ext cx="1905000" cy="1781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0B80A0-D4A2-46E8-960F-F5A5EE1DE878}"/>
              </a:ext>
            </a:extLst>
          </p:cNvPr>
          <p:cNvSpPr txBox="1"/>
          <p:nvPr/>
        </p:nvSpPr>
        <p:spPr>
          <a:xfrm>
            <a:off x="2020629" y="3381153"/>
            <a:ext cx="19984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Alkaline Batteries: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Watches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 Clocks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Handheld Gaming Consoles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FB1898-502F-4C52-A91A-A98D26596487}"/>
              </a:ext>
            </a:extLst>
          </p:cNvPr>
          <p:cNvSpPr txBox="1"/>
          <p:nvPr/>
        </p:nvSpPr>
        <p:spPr>
          <a:xfrm>
            <a:off x="5124895" y="3381153"/>
            <a:ext cx="199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Coin Cell Batteries: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EF3FD-81E8-49CB-B69D-52477C1D0251}"/>
              </a:ext>
            </a:extLst>
          </p:cNvPr>
          <p:cNvSpPr txBox="1"/>
          <p:nvPr/>
        </p:nvSpPr>
        <p:spPr>
          <a:xfrm>
            <a:off x="5382883" y="3688930"/>
            <a:ext cx="14147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Miniature Electronics (toys)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 Clocks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Watches</a:t>
            </a:r>
          </a:p>
        </p:txBody>
      </p:sp>
    </p:spTree>
    <p:extLst>
      <p:ext uri="{BB962C8B-B14F-4D97-AF65-F5344CB8AC3E}">
        <p14:creationId xmlns:p14="http://schemas.microsoft.com/office/powerpoint/2010/main" val="76305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6894-AA1F-4C49-89CF-F40B232A1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377838"/>
            <a:ext cx="7505700" cy="954600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Each Battery Type - Rechargeable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29A55-B9E1-48CE-B62A-17C3CC66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73" y="1267397"/>
            <a:ext cx="1296623" cy="1296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094FED-63D7-4530-BD3D-6FA40CE01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841" y="985107"/>
            <a:ext cx="1218986" cy="1584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A92BB3-7882-4966-9EA3-3BD31D2786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2910" y="985107"/>
            <a:ext cx="1663624" cy="166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F3F38B-2A12-40C3-BA1D-D6C62D106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282756" y="855138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0101D3-4F5E-49B2-8465-59DC600DC542}"/>
              </a:ext>
            </a:extLst>
          </p:cNvPr>
          <p:cNvSpPr txBox="1"/>
          <p:nvPr/>
        </p:nvSpPr>
        <p:spPr>
          <a:xfrm>
            <a:off x="364117" y="2571750"/>
            <a:ext cx="3443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Nickel Cadmium / Nickel Metal Hydride</a:t>
            </a:r>
          </a:p>
        </p:txBody>
      </p:sp>
      <p:pic>
        <p:nvPicPr>
          <p:cNvPr id="1028" name="Picture 4" descr="Amazon.com: SubC Sz 3000mAh NiMH 1.2V Rechargeable Battery Flat Top Cell  FAST USA SHIP: Home Improvement">
            <a:extLst>
              <a:ext uri="{FF2B5EF4-FFF2-40B4-BE49-F238E27FC236}">
                <a16:creationId xmlns:a16="http://schemas.microsoft.com/office/drawing/2014/main" id="{C137BE3A-6F88-497D-85D5-18C6BE0EB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344" y="1400956"/>
            <a:ext cx="1616149" cy="10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35C972-C76D-45AF-9EBA-6B59D255F891}"/>
              </a:ext>
            </a:extLst>
          </p:cNvPr>
          <p:cNvSpPr txBox="1"/>
          <p:nvPr/>
        </p:nvSpPr>
        <p:spPr>
          <a:xfrm>
            <a:off x="4032174" y="2571750"/>
            <a:ext cx="1056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 Acid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D02789-79A7-4342-9A0A-9062CE24EBA3}"/>
              </a:ext>
            </a:extLst>
          </p:cNvPr>
          <p:cNvSpPr txBox="1"/>
          <p:nvPr/>
        </p:nvSpPr>
        <p:spPr>
          <a:xfrm>
            <a:off x="5565555" y="2571750"/>
            <a:ext cx="1309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Lithium-Ion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984B82-FF4F-419F-ACFF-D79794F229A2}"/>
              </a:ext>
            </a:extLst>
          </p:cNvPr>
          <p:cNvSpPr txBox="1"/>
          <p:nvPr/>
        </p:nvSpPr>
        <p:spPr>
          <a:xfrm>
            <a:off x="7499575" y="2586859"/>
            <a:ext cx="146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Lithium Polymer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D60C9A-2DD4-4540-84DB-9496DF03394F}"/>
              </a:ext>
            </a:extLst>
          </p:cNvPr>
          <p:cNvSpPr txBox="1"/>
          <p:nvPr/>
        </p:nvSpPr>
        <p:spPr>
          <a:xfrm>
            <a:off x="1178384" y="3013729"/>
            <a:ext cx="14563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 Toys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Cordless Phones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Portable Devices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22110-DE61-4ABA-8CA0-494C7C5D2399}"/>
              </a:ext>
            </a:extLst>
          </p:cNvPr>
          <p:cNvSpPr txBox="1"/>
          <p:nvPr/>
        </p:nvSpPr>
        <p:spPr>
          <a:xfrm>
            <a:off x="1994344" y="3013729"/>
            <a:ext cx="1456387" cy="1724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094B4E-DDCC-4494-A2EB-7CDFB4C744E9}"/>
              </a:ext>
            </a:extLst>
          </p:cNvPr>
          <p:cNvSpPr txBox="1"/>
          <p:nvPr/>
        </p:nvSpPr>
        <p:spPr>
          <a:xfrm>
            <a:off x="3856092" y="3056577"/>
            <a:ext cx="14563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UPS (uninterrupted Power Supply)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Heavy Machinery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182CCF-9968-4C73-A4CA-C4FE77117FCC}"/>
              </a:ext>
            </a:extLst>
          </p:cNvPr>
          <p:cNvSpPr txBox="1"/>
          <p:nvPr/>
        </p:nvSpPr>
        <p:spPr>
          <a:xfrm>
            <a:off x="5488012" y="3061610"/>
            <a:ext cx="14563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 Toys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Portable Phone Chargers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26294E-9F71-403B-9E88-2CEE34A345C2}"/>
              </a:ext>
            </a:extLst>
          </p:cNvPr>
          <p:cNvSpPr txBox="1"/>
          <p:nvPr/>
        </p:nvSpPr>
        <p:spPr>
          <a:xfrm>
            <a:off x="7432004" y="3056577"/>
            <a:ext cx="14563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 Headsets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Laptops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 Toys</a:t>
            </a:r>
          </a:p>
        </p:txBody>
      </p:sp>
    </p:spTree>
    <p:extLst>
      <p:ext uri="{BB962C8B-B14F-4D97-AF65-F5344CB8AC3E}">
        <p14:creationId xmlns:p14="http://schemas.microsoft.com/office/powerpoint/2010/main" val="1586273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mparison of Secondary Batteries Chart">
            <a:extLst>
              <a:ext uri="{FF2B5EF4-FFF2-40B4-BE49-F238E27FC236}">
                <a16:creationId xmlns:a16="http://schemas.microsoft.com/office/drawing/2014/main" id="{3F2201B7-1BC2-431D-A976-4CA0473C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962" y="967752"/>
            <a:ext cx="3094075" cy="397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52C8C91-6789-464A-A111-05813235D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68" y="356502"/>
            <a:ext cx="7766861" cy="954600"/>
          </a:xfrm>
        </p:spPr>
        <p:txBody>
          <a:bodyPr/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 Of Lead Acid, Ni-Cad, Ni-MH, Li-ion</a:t>
            </a:r>
          </a:p>
        </p:txBody>
      </p:sp>
      <p:pic>
        <p:nvPicPr>
          <p:cNvPr id="4" name="Graphic 3" descr="Plugged Unplugged">
            <a:extLst>
              <a:ext uri="{FF2B5EF4-FFF2-40B4-BE49-F238E27FC236}">
                <a16:creationId xmlns:a16="http://schemas.microsoft.com/office/drawing/2014/main" id="{EB61C718-1424-4D59-AD7D-B6FB7C9C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316" y="2208759"/>
            <a:ext cx="914400" cy="914400"/>
          </a:xfrm>
          <a:prstGeom prst="rect">
            <a:avLst/>
          </a:prstGeom>
        </p:spPr>
      </p:pic>
      <p:pic>
        <p:nvPicPr>
          <p:cNvPr id="6" name="Graphic 5" descr="Battery">
            <a:extLst>
              <a:ext uri="{FF2B5EF4-FFF2-40B4-BE49-F238E27FC236}">
                <a16:creationId xmlns:a16="http://schemas.microsoft.com/office/drawing/2014/main" id="{F2CF52DA-8641-4290-A6EF-423F0CB67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1283" y="22087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64205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1802</TotalTime>
  <Words>947</Words>
  <Application>Microsoft Office PowerPoint</Application>
  <PresentationFormat>On-screen Show (16:9)</PresentationFormat>
  <Paragraphs>103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Times New Roman</vt:lpstr>
      <vt:lpstr>Calibri</vt:lpstr>
      <vt:lpstr>Nunito</vt:lpstr>
      <vt:lpstr>Arial</vt:lpstr>
      <vt:lpstr>Shift</vt:lpstr>
      <vt:lpstr>Developments in Modern Battery Design and Charging</vt:lpstr>
      <vt:lpstr>History Of The Electric Battery</vt:lpstr>
      <vt:lpstr>History Continued</vt:lpstr>
      <vt:lpstr>Improvements To Volta’s Original Vision</vt:lpstr>
      <vt:lpstr>The First Rechargeable Battery</vt:lpstr>
      <vt:lpstr>Types Of Batteries</vt:lpstr>
      <vt:lpstr>Applications Of Each Battery Type – Non-Rechargeable </vt:lpstr>
      <vt:lpstr>Applications Of Each Battery Type - Rechargeable</vt:lpstr>
      <vt:lpstr>Specifications Of Lead Acid, Ni-Cad, Ni-MH, Li-ion</vt:lpstr>
      <vt:lpstr>Charging Methods</vt:lpstr>
      <vt:lpstr>Charging Methods Continued</vt:lpstr>
      <vt:lpstr>Developments In Modern Battery Design And Charging</vt:lpstr>
      <vt:lpstr>Fast Charging With USB Power Delivery</vt:lpstr>
      <vt:lpstr>Fast Charging A Lithium-Ion Battery</vt:lpstr>
      <vt:lpstr>New Battery Designs/Chargers In Development</vt:lpstr>
      <vt:lpstr>Nickel Metal Hydride/Nickel Cadmium Charger Demonstration</vt:lpstr>
      <vt:lpstr>Determining the layout of the circuit</vt:lpstr>
      <vt:lpstr>Negative Clipper Circuit With Bias Voltage - Results</vt:lpstr>
      <vt:lpstr>Input And Output Of Clipper Circuit</vt:lpstr>
      <vt:lpstr>Calculating The Charge Rating Of The Battery</vt:lpstr>
      <vt:lpstr>Summary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Developments in Modern Battery Design and Charging</dc:title>
  <dc:creator>Anthony Riccio</dc:creator>
  <cp:lastModifiedBy>Dean Riccio</cp:lastModifiedBy>
  <cp:revision>168</cp:revision>
  <dcterms:modified xsi:type="dcterms:W3CDTF">2020-12-07T00:04:44Z</dcterms:modified>
</cp:coreProperties>
</file>